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72" r:id="rId4"/>
    <p:sldId id="283" r:id="rId5"/>
    <p:sldId id="285" r:id="rId6"/>
    <p:sldId id="258" r:id="rId7"/>
    <p:sldId id="264" r:id="rId8"/>
    <p:sldId id="266" r:id="rId9"/>
    <p:sldId id="291" r:id="rId10"/>
    <p:sldId id="286" r:id="rId11"/>
    <p:sldId id="292" r:id="rId12"/>
    <p:sldId id="262" r:id="rId13"/>
    <p:sldId id="282" r:id="rId14"/>
  </p:sldIdLst>
  <p:sldSz cx="9144000" cy="6858000" type="screen4x3"/>
  <p:notesSz cx="6858000" cy="9144000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n Ende, Dave (NL - Utrecht)" initials="VdED(-U" lastIdx="5" clrIdx="0">
    <p:extLst/>
  </p:cmAuthor>
  <p:cmAuthor id="2" name="Arnoldus, F." initials="A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378-D860-47C5-BFCF-F079147048FE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A93F-D0C8-452C-802C-04222D3A70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9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Behoefte aan standaard rekeningschema</a:t>
            </a:r>
          </a:p>
          <a:p>
            <a:pPr lvl="1"/>
            <a:r>
              <a:rPr lang="nl-NL" dirty="0" smtClean="0"/>
              <a:t>België, Portugal, Duitsland, …</a:t>
            </a:r>
          </a:p>
          <a:p>
            <a:pPr lvl="1"/>
            <a:r>
              <a:rPr lang="nl-NL" dirty="0" smtClean="0"/>
              <a:t>Brancherekeningschema’s</a:t>
            </a:r>
          </a:p>
          <a:p>
            <a:pPr lvl="1"/>
            <a:r>
              <a:rPr lang="nl-NL" dirty="0" smtClean="0"/>
              <a:t>Complexere wetgeving (WKR)</a:t>
            </a:r>
          </a:p>
          <a:p>
            <a:r>
              <a:rPr lang="nl-NL" dirty="0" smtClean="0"/>
              <a:t>Verplichtstelling SBR</a:t>
            </a:r>
          </a:p>
          <a:p>
            <a:r>
              <a:rPr lang="nl-NL" dirty="0" smtClean="0"/>
              <a:t>Meer uniformiteit (rapportage, controle)</a:t>
            </a:r>
          </a:p>
          <a:p>
            <a:r>
              <a:rPr lang="nl-NL" dirty="0" smtClean="0"/>
              <a:t>Data-input en rapportage regelen aan de bron</a:t>
            </a:r>
          </a:p>
          <a:p>
            <a:r>
              <a:rPr lang="nl-NL" dirty="0" smtClean="0"/>
              <a:t>Betere uitwisselbaarheid van financiële data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38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2F36E-CC52-4274-B2F9-3AC53BA67779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11266" name="Tijdelijke aanduiding voor dianummer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 defTabSz="896938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 defTabSz="896938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 defTabSz="8969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 defTabSz="896938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556DD3-0899-4F2B-B4EA-A83DAAAC5642}" type="slidenum">
              <a:rPr lang="nl-NL" altLang="nl-NL" sz="1200">
                <a:ea typeface="ＭＳ Ｐゴシック" pitchFamily="34" charset="-128"/>
              </a:rPr>
              <a:pPr algn="r" eaLnBrk="1" hangingPunct="1"/>
              <a:t>3</a:t>
            </a:fld>
            <a:endParaRPr lang="nl-NL" altLang="nl-NL" sz="1200">
              <a:ea typeface="ＭＳ Ｐゴシック" pitchFamily="34" charset="-128"/>
            </a:endParaRPr>
          </a:p>
        </p:txBody>
      </p:sp>
      <p:sp>
        <p:nvSpPr>
          <p:cNvPr id="1126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Tijdelijke aanduiding voor notiti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</a:tabLst>
            </a:pPr>
            <a:endParaRPr lang="en-US" altLang="nl-NL" sz="1000">
              <a:cs typeface="Arial" charset="0"/>
            </a:endParaRPr>
          </a:p>
        </p:txBody>
      </p:sp>
      <p:sp>
        <p:nvSpPr>
          <p:cNvPr id="11269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52" tIns="44026" rIns="88052" bIns="44026" anchor="b"/>
          <a:lstStyle>
            <a:lvl1pPr defTabSz="896938"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 defTabSz="896938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 defTabSz="896938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 defTabSz="8969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 defTabSz="896938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defTabSz="89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F1E753-1724-4177-9E21-62BF5F47BAAD}" type="slidenum">
              <a:rPr lang="nl-NL" altLang="nl-NL" sz="1000">
                <a:ea typeface="ＭＳ Ｐゴシック" pitchFamily="34" charset="-128"/>
              </a:rPr>
              <a:pPr algn="r" eaLnBrk="1" hangingPunct="1"/>
              <a:t>3</a:t>
            </a:fld>
            <a:endParaRPr lang="nl-NL" altLang="nl-NL" sz="10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51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3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70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56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24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A93F-D0C8-452C-802C-04222D3A701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7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3" y="0"/>
            <a:ext cx="3810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6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89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8501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50825" y="1844675"/>
            <a:ext cx="8713788" cy="453707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0825" y="649763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95513" y="6497638"/>
            <a:ext cx="4897437" cy="360362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92950" y="6497638"/>
            <a:ext cx="1871663" cy="360362"/>
          </a:xfrm>
        </p:spPr>
        <p:txBody>
          <a:bodyPr/>
          <a:lstStyle>
            <a:lvl1pPr>
              <a:defRPr/>
            </a:lvl1pPr>
          </a:lstStyle>
          <a:p>
            <a:fld id="{B4487CAB-52F2-4653-9532-30919B8DF7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40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5314" cy="8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9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6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5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4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9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4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0B5A-2B79-4C59-994B-D9A5626C437D}" type="datetimeFigureOut">
              <a:rPr lang="nl-NL" smtClean="0"/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7CD4-E370-4752-9AF4-7A3C293E52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7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nl-NL" sz="4900" b="1" dirty="0" smtClean="0"/>
              <a:t>Referentie Grootboekschema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“Van </a:t>
            </a:r>
            <a:r>
              <a:rPr lang="nl-NL" i="1" dirty="0"/>
              <a:t>grootste gemene deler </a:t>
            </a:r>
            <a:r>
              <a:rPr lang="nl-NL" i="1" dirty="0" smtClean="0"/>
              <a:t>naar kleinste </a:t>
            </a:r>
            <a:r>
              <a:rPr lang="nl-NL" i="1" dirty="0"/>
              <a:t>gemene </a:t>
            </a:r>
            <a:r>
              <a:rPr lang="nl-NL" i="1" dirty="0" smtClean="0"/>
              <a:t>veelvoud”</a:t>
            </a:r>
            <a:endParaRPr lang="nl-NL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47500" lnSpcReduction="2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Harold Kinds RA (SRA)</a:t>
            </a:r>
          </a:p>
          <a:p>
            <a:r>
              <a:rPr lang="nl-NL" dirty="0" smtClean="0"/>
              <a:t>Namens breed-expertoverleg RGS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7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Relatie </a:t>
            </a:r>
            <a:r>
              <a:rPr lang="nl-NL" dirty="0" smtClean="0"/>
              <a:t>met SBR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KvK-middel-</a:t>
            </a:r>
            <a:r>
              <a:rPr lang="nl-NL" sz="2800" dirty="0" err="1" smtClean="0"/>
              <a:t>inr</a:t>
            </a:r>
            <a:endParaRPr lang="nl-NL" sz="2800" dirty="0" smtClean="0"/>
          </a:p>
          <a:p>
            <a:pPr lvl="1"/>
            <a:r>
              <a:rPr lang="nl-NL" sz="2400" dirty="0" err="1" smtClean="0"/>
              <a:t>BMvaTer+BMvaBeg+BMvaVas+BMvaHuu</a:t>
            </a:r>
            <a:endParaRPr lang="nl-NL" sz="2400" dirty="0" smtClean="0"/>
          </a:p>
          <a:p>
            <a:r>
              <a:rPr lang="nl-NL" sz="2800" dirty="0" smtClean="0"/>
              <a:t>Bank-middel-</a:t>
            </a:r>
            <a:r>
              <a:rPr lang="nl-NL" sz="2800" dirty="0" err="1" smtClean="0"/>
              <a:t>comm</a:t>
            </a:r>
            <a:endParaRPr lang="nl-NL" sz="2800" dirty="0" smtClean="0"/>
          </a:p>
          <a:p>
            <a:pPr lvl="1"/>
            <a:r>
              <a:rPr lang="nl-NL" sz="2400" dirty="0" err="1" smtClean="0"/>
              <a:t>BMvaTer+BMvaBeg</a:t>
            </a:r>
            <a:endParaRPr lang="nl-NL" sz="2400" dirty="0" smtClean="0"/>
          </a:p>
          <a:p>
            <a:pPr lvl="1"/>
            <a:r>
              <a:rPr lang="nl-NL" sz="2400" dirty="0" err="1" smtClean="0"/>
              <a:t>BMvaVas</a:t>
            </a:r>
            <a:endParaRPr lang="nl-NL" sz="2400" dirty="0" smtClean="0"/>
          </a:p>
          <a:p>
            <a:pPr lvl="1"/>
            <a:r>
              <a:rPr lang="nl-NL" sz="2400" dirty="0" err="1" smtClean="0"/>
              <a:t>BMvaHuu</a:t>
            </a:r>
            <a:endParaRPr lang="nl-NL" sz="2400" dirty="0" smtClean="0"/>
          </a:p>
          <a:p>
            <a:r>
              <a:rPr lang="nl-NL" sz="2800" dirty="0" smtClean="0"/>
              <a:t>KvK-groot en middel-</a:t>
            </a:r>
            <a:r>
              <a:rPr lang="nl-NL" sz="2800" dirty="0" err="1" smtClean="0"/>
              <a:t>inr</a:t>
            </a:r>
            <a:endParaRPr lang="nl-NL" sz="2800" dirty="0" smtClean="0"/>
          </a:p>
          <a:p>
            <a:pPr lvl="1"/>
            <a:r>
              <a:rPr lang="nl-NL" sz="2400" dirty="0" smtClean="0"/>
              <a:t>Verloop-</a:t>
            </a:r>
            <a:br>
              <a:rPr lang="nl-NL" sz="2400" dirty="0" smtClean="0"/>
            </a:br>
            <a:r>
              <a:rPr lang="nl-NL" sz="2400" dirty="0" smtClean="0"/>
              <a:t>overzicht</a:t>
            </a:r>
          </a:p>
          <a:p>
            <a:pPr lvl="1"/>
            <a:endParaRPr lang="nl-NL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620"/>
              </p:ext>
            </p:extLst>
          </p:nvPr>
        </p:nvGraphicFramePr>
        <p:xfrm>
          <a:off x="4435706" y="1700808"/>
          <a:ext cx="410210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/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Materiële vaste activa [titel]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abstract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Bedrijfsgebouwen en -terreinen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8625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item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52031"/>
              </p:ext>
            </p:extLst>
          </p:nvPr>
        </p:nvGraphicFramePr>
        <p:xfrm>
          <a:off x="4435706" y="2781300"/>
          <a:ext cx="41021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/>
                <a:gridCol w="8509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Materiële vaste activa [titel]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257175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abstract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Bedrijfsgebouwen en terreinen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abstract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Vastgoedbeleggingen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item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Huurdersinvesteringen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34290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>
                          <a:effectLst/>
                        </a:rPr>
                        <a:t>item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98299"/>
              </p:ext>
            </p:extLst>
          </p:nvPr>
        </p:nvGraphicFramePr>
        <p:xfrm>
          <a:off x="4427984" y="4869160"/>
          <a:ext cx="4110259" cy="73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307"/>
                <a:gridCol w="25400"/>
                <a:gridCol w="1327552"/>
              </a:tblGrid>
              <a:tr h="432048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Materiële vaste activa, waardeverminderingen</a:t>
                      </a:r>
                    </a:p>
                  </a:txBody>
                  <a:tcPr marL="51435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BMva</a:t>
                      </a:r>
                      <a:r>
                        <a:rPr lang="nl-NL" sz="1000" u="none" strike="noStrike" dirty="0">
                          <a:effectLst/>
                        </a:rPr>
                        <a:t>???</a:t>
                      </a:r>
                      <a:r>
                        <a:rPr lang="nl-NL" sz="1000" u="none" strike="noStrike" dirty="0" err="1">
                          <a:effectLst/>
                        </a:rPr>
                        <a:t>CaeWvr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Materiële vaste activa, terugneming van waardeverminderingen</a:t>
                      </a:r>
                    </a:p>
                  </a:txBody>
                  <a:tcPr marL="51435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 err="1">
                          <a:effectLst/>
                        </a:rPr>
                        <a:t>BMva</a:t>
                      </a:r>
                      <a:r>
                        <a:rPr lang="nl-NL" sz="1000" u="none" strike="noStrike" dirty="0">
                          <a:effectLst/>
                        </a:rPr>
                        <a:t>???</a:t>
                      </a:r>
                      <a:r>
                        <a:rPr lang="nl-NL" sz="1000" u="none" strike="noStrike" dirty="0" err="1">
                          <a:effectLst/>
                        </a:rPr>
                        <a:t>CaeTvw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Mapping</a:t>
            </a:r>
            <a:r>
              <a:rPr lang="nl-NL" dirty="0" smtClean="0"/>
              <a:t> RGS - SBR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3" y="1600200"/>
            <a:ext cx="7528334" cy="4525963"/>
          </a:xfrm>
        </p:spPr>
      </p:pic>
    </p:spTree>
    <p:extLst>
      <p:ext uri="{BB962C8B-B14F-4D97-AF65-F5344CB8AC3E}">
        <p14:creationId xmlns:p14="http://schemas.microsoft.com/office/powerpoint/2010/main" val="129002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De voordelen van het RGS</a:t>
            </a:r>
            <a:endParaRPr lang="nl-NL" sz="27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Goede basis voor grootboekschema’s anno 2014</a:t>
            </a:r>
          </a:p>
          <a:p>
            <a:r>
              <a:rPr lang="nl-NL" sz="2800" dirty="0" smtClean="0"/>
              <a:t>Grondslag </a:t>
            </a:r>
            <a:r>
              <a:rPr lang="nl-NL" sz="2800" smtClean="0"/>
              <a:t>voor complexe mapping</a:t>
            </a:r>
            <a:r>
              <a:rPr lang="nl-NL" sz="2800" dirty="0" smtClean="0"/>
              <a:t> naar SBR</a:t>
            </a:r>
          </a:p>
          <a:p>
            <a:r>
              <a:rPr lang="nl-NL" sz="2800" dirty="0" smtClean="0"/>
              <a:t>Boekingsvoorstel op elektronische facturen</a:t>
            </a:r>
          </a:p>
          <a:p>
            <a:r>
              <a:rPr lang="nl-NL" sz="2800" dirty="0" smtClean="0"/>
              <a:t>Geautomatiseerde validatie van boekingsregels </a:t>
            </a:r>
          </a:p>
          <a:p>
            <a:r>
              <a:rPr lang="nl-NL" sz="2800" dirty="0" smtClean="0"/>
              <a:t>Dynamische aansluitingen en journaalposten</a:t>
            </a:r>
          </a:p>
          <a:p>
            <a:r>
              <a:rPr lang="nl-NL" sz="2800" dirty="0" smtClean="0"/>
              <a:t>Eenduidige (en eenvoudigere) administraties</a:t>
            </a:r>
          </a:p>
          <a:p>
            <a:r>
              <a:rPr lang="nl-NL" sz="2800" dirty="0" smtClean="0"/>
              <a:t>Efficiënte uitwisseling van financiële gegevens</a:t>
            </a:r>
            <a:endParaRPr lang="nl-NL" sz="2000" dirty="0" smtClean="0"/>
          </a:p>
          <a:p>
            <a:r>
              <a:rPr lang="nl-NL" sz="2800" dirty="0" smtClean="0"/>
              <a:t>Aansluiting tussen SBR rapportages en Auditfiles</a:t>
            </a:r>
          </a:p>
          <a:p>
            <a:r>
              <a:rPr lang="nl-NL" sz="2800" dirty="0" smtClean="0"/>
              <a:t>Delen van ‘best-</a:t>
            </a:r>
            <a:r>
              <a:rPr lang="nl-NL" sz="2800" dirty="0" err="1" smtClean="0"/>
              <a:t>practice</a:t>
            </a:r>
            <a:r>
              <a:rPr lang="nl-NL" sz="2800" dirty="0" smtClean="0"/>
              <a:t>’ analyses en controles</a:t>
            </a:r>
          </a:p>
          <a:p>
            <a:r>
              <a:rPr lang="nl-NL" sz="2800" dirty="0" smtClean="0"/>
              <a:t>Verhoging kwaliteit administraties en rapportages</a:t>
            </a:r>
          </a:p>
        </p:txBody>
      </p:sp>
    </p:spTree>
    <p:extLst>
      <p:ext uri="{BB962C8B-B14F-4D97-AF65-F5344CB8AC3E}">
        <p14:creationId xmlns:p14="http://schemas.microsoft.com/office/powerpoint/2010/main" val="10331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Meer informatie over het RGS:</a:t>
            </a:r>
            <a:br>
              <a:rPr lang="nl-NL" dirty="0" smtClean="0"/>
            </a:br>
            <a:r>
              <a:rPr lang="nl-NL" dirty="0" smtClean="0"/>
              <a:t>www.referentiegrootboekschema.nl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Algemene informatie</a:t>
            </a:r>
          </a:p>
          <a:p>
            <a:pPr lvl="1"/>
            <a:r>
              <a:rPr lang="nl-NL" sz="2400" dirty="0" smtClean="0"/>
              <a:t>Homepagina (</a:t>
            </a:r>
            <a:r>
              <a:rPr lang="nl-NL" sz="2400" smtClean="0"/>
              <a:t>deelnemers, uitvragende </a:t>
            </a:r>
            <a:r>
              <a:rPr lang="nl-NL" sz="2400" dirty="0" smtClean="0"/>
              <a:t>partijen)</a:t>
            </a:r>
            <a:endParaRPr lang="nl-NL" sz="2400" dirty="0" smtClean="0"/>
          </a:p>
          <a:p>
            <a:pPr lvl="1"/>
            <a:r>
              <a:rPr lang="nl-NL" sz="2400" dirty="0" smtClean="0"/>
              <a:t>Voor de ondernemer</a:t>
            </a:r>
          </a:p>
          <a:p>
            <a:pPr lvl="1"/>
            <a:r>
              <a:rPr lang="nl-NL" sz="2400" dirty="0" smtClean="0"/>
              <a:t>Voor de intermediair</a:t>
            </a:r>
          </a:p>
          <a:p>
            <a:pPr lvl="1"/>
            <a:r>
              <a:rPr lang="nl-NL" sz="2400" dirty="0" smtClean="0"/>
              <a:t>Voor de softwareleverancier</a:t>
            </a:r>
          </a:p>
          <a:p>
            <a:r>
              <a:rPr lang="nl-NL" sz="2800" dirty="0" smtClean="0"/>
              <a:t>Kennisbank</a:t>
            </a:r>
          </a:p>
          <a:p>
            <a:pPr lvl="1"/>
            <a:r>
              <a:rPr lang="nl-NL" sz="2400" dirty="0" smtClean="0"/>
              <a:t>Schematische weergave </a:t>
            </a:r>
            <a:r>
              <a:rPr lang="nl-NL" sz="2400" dirty="0" smtClean="0"/>
              <a:t>op meerdere niveaus </a:t>
            </a:r>
          </a:p>
          <a:p>
            <a:pPr lvl="1"/>
            <a:r>
              <a:rPr lang="nl-NL" sz="2400" dirty="0" smtClean="0"/>
              <a:t>download RGS (</a:t>
            </a:r>
            <a:r>
              <a:rPr lang="nl-NL" sz="2400" dirty="0" err="1" smtClean="0"/>
              <a:t>xlsx</a:t>
            </a:r>
            <a:r>
              <a:rPr lang="nl-NL" sz="2400" dirty="0" smtClean="0"/>
              <a:t>, </a:t>
            </a:r>
            <a:r>
              <a:rPr lang="nl-NL" sz="2400" dirty="0" err="1" smtClean="0"/>
              <a:t>xml</a:t>
            </a:r>
            <a:r>
              <a:rPr lang="nl-NL" sz="2400" dirty="0" smtClean="0"/>
              <a:t>) en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 (RGS, SBR)</a:t>
            </a:r>
            <a:endParaRPr lang="nl-NL" sz="2400" dirty="0" smtClean="0"/>
          </a:p>
          <a:p>
            <a:pPr lvl="1"/>
            <a:r>
              <a:rPr lang="nl-NL" sz="2400" dirty="0" smtClean="0"/>
              <a:t>Handleiding, toelichting, technische documentatie</a:t>
            </a:r>
          </a:p>
          <a:p>
            <a:pPr lvl="1"/>
            <a:r>
              <a:rPr lang="nl-NL" sz="2400" dirty="0" smtClean="0"/>
              <a:t>Nieuws, vragen en discussie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9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3" y="62068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een RGS?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“</a:t>
            </a:r>
            <a:r>
              <a:rPr lang="nl-NL" i="1" dirty="0" smtClean="0"/>
              <a:t>Een IKEA model voor verantwoording</a:t>
            </a:r>
            <a:r>
              <a:rPr lang="nl-NL" dirty="0" smtClean="0"/>
              <a:t>”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8190" y="2810590"/>
            <a:ext cx="5447619" cy="31047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39752" y="603232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Geïnspireerd door het boek “De keten uitgedaagd” van Remco van Wijk</a:t>
            </a:r>
            <a:endParaRPr lang="nl-NL" sz="12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61" y="5652768"/>
            <a:ext cx="213767" cy="2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Uitgangspunten van het RGS</a:t>
            </a:r>
            <a:endParaRPr lang="nl-NL" alt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nl-NL" altLang="nl-NL" sz="2800" dirty="0" smtClean="0"/>
              <a:t>Goede definities elementen </a:t>
            </a:r>
            <a:r>
              <a:rPr lang="nl-NL" altLang="nl-NL" sz="2800" dirty="0" err="1" smtClean="0"/>
              <a:t>GrootboekSchema</a:t>
            </a:r>
            <a:endParaRPr lang="nl-NL" altLang="nl-NL" sz="2800" dirty="0" smtClean="0"/>
          </a:p>
          <a:p>
            <a:r>
              <a:rPr lang="nl-NL" altLang="nl-NL" sz="2800" dirty="0" smtClean="0"/>
              <a:t>Eenduidige vertaling naar SBR</a:t>
            </a:r>
          </a:p>
          <a:p>
            <a:r>
              <a:rPr lang="nl-NL" altLang="nl-NL" sz="2800" dirty="0" smtClean="0"/>
              <a:t>Basis voor </a:t>
            </a:r>
            <a:r>
              <a:rPr lang="nl-NL" altLang="nl-NL" sz="2800" dirty="0" err="1" smtClean="0"/>
              <a:t>standaarduitvraag</a:t>
            </a:r>
            <a:endParaRPr lang="nl-NL" altLang="nl-NL" sz="2800" dirty="0" smtClean="0"/>
          </a:p>
          <a:p>
            <a:r>
              <a:rPr lang="nl-NL" altLang="nl-NL" sz="2800" dirty="0" smtClean="0"/>
              <a:t>Basis voor ‘herken’ systematiek/elektronische transacties</a:t>
            </a:r>
          </a:p>
          <a:p>
            <a:r>
              <a:rPr lang="nl-NL" altLang="nl-NL" sz="2800" dirty="0" smtClean="0"/>
              <a:t>Gericht op comptabele informatie (geen toelichtingen)</a:t>
            </a:r>
          </a:p>
          <a:p>
            <a:r>
              <a:rPr lang="nl-NL" altLang="nl-NL" sz="2800" dirty="0" smtClean="0"/>
              <a:t>Robuust, toekomstbestendig, </a:t>
            </a:r>
            <a:r>
              <a:rPr lang="nl-NL" altLang="nl-NL" sz="2800" dirty="0" err="1" smtClean="0"/>
              <a:t>uitbreidbaar</a:t>
            </a:r>
            <a:r>
              <a:rPr lang="nl-NL" altLang="nl-NL" sz="2800" dirty="0" smtClean="0"/>
              <a:t> (</a:t>
            </a:r>
            <a:r>
              <a:rPr lang="nl-NL" altLang="nl-NL" sz="2800" dirty="0" err="1" smtClean="0"/>
              <a:t>eXtensible</a:t>
            </a:r>
            <a:r>
              <a:rPr lang="nl-NL" altLang="nl-NL" sz="2800" dirty="0" smtClean="0"/>
              <a:t>)</a:t>
            </a:r>
          </a:p>
          <a:p>
            <a:r>
              <a:rPr lang="nl-NL" altLang="nl-NL" sz="2800" dirty="0" smtClean="0"/>
              <a:t>Systeemonafhankelijk / Techniekonafhankelijk</a:t>
            </a:r>
          </a:p>
          <a:p>
            <a:r>
              <a:rPr lang="nl-NL" altLang="nl-NL" sz="2800" dirty="0" smtClean="0"/>
              <a:t>Breed toepasbaar voor privaat en publiek domein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RGS?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279301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Referentieschema</a:t>
            </a:r>
          </a:p>
          <a:p>
            <a:pPr lvl="1"/>
            <a:r>
              <a:rPr lang="nl-NL" sz="2400" dirty="0" smtClean="0"/>
              <a:t>Unieke referentiecodes</a:t>
            </a:r>
          </a:p>
          <a:p>
            <a:pPr lvl="2"/>
            <a:r>
              <a:rPr lang="nl-NL" sz="2000" dirty="0" smtClean="0"/>
              <a:t>Koppeling met SBR</a:t>
            </a:r>
          </a:p>
          <a:p>
            <a:pPr lvl="2"/>
            <a:r>
              <a:rPr lang="nl-NL" sz="2000" dirty="0" smtClean="0"/>
              <a:t>Basis voor elektronische brondocumenten</a:t>
            </a:r>
          </a:p>
          <a:p>
            <a:pPr lvl="1"/>
            <a:r>
              <a:rPr lang="nl-NL" sz="2400" dirty="0" smtClean="0"/>
              <a:t>Referentiegrootboeknummers</a:t>
            </a:r>
          </a:p>
          <a:p>
            <a:pPr lvl="2"/>
            <a:r>
              <a:rPr lang="nl-NL" sz="2000" dirty="0" smtClean="0"/>
              <a:t>archetype, valt niet onder de RGS-kern</a:t>
            </a:r>
          </a:p>
          <a:p>
            <a:pPr lvl="1"/>
            <a:r>
              <a:rPr lang="nl-NL" sz="2400" dirty="0" smtClean="0"/>
              <a:t>Standaard grootboekomschrijvingen</a:t>
            </a:r>
          </a:p>
          <a:p>
            <a:r>
              <a:rPr lang="nl-NL" sz="2800" dirty="0" smtClean="0"/>
              <a:t>Hiërarchische opbouw</a:t>
            </a:r>
          </a:p>
          <a:p>
            <a:pPr lvl="1"/>
            <a:r>
              <a:rPr lang="nl-NL" sz="2400" dirty="0" smtClean="0"/>
              <a:t>Hoofdrubrieken			</a:t>
            </a:r>
            <a:r>
              <a:rPr lang="nl-NL" sz="2400" dirty="0" err="1" smtClean="0"/>
              <a:t>BMva</a:t>
            </a:r>
            <a:endParaRPr lang="nl-NL" sz="2400" dirty="0" smtClean="0"/>
          </a:p>
          <a:p>
            <a:pPr lvl="2"/>
            <a:r>
              <a:rPr lang="nl-NL" sz="2000" dirty="0" smtClean="0"/>
              <a:t>Rubrieken			</a:t>
            </a:r>
            <a:r>
              <a:rPr lang="nl-NL" sz="2000" dirty="0" err="1" smtClean="0"/>
              <a:t>BMvaTer</a:t>
            </a:r>
            <a:endParaRPr lang="nl-NL" sz="2000" dirty="0" smtClean="0"/>
          </a:p>
          <a:p>
            <a:pPr lvl="3"/>
            <a:r>
              <a:rPr lang="nl-NL" sz="1800" dirty="0" smtClean="0"/>
              <a:t>Grootboekrekeningen		</a:t>
            </a:r>
            <a:r>
              <a:rPr lang="nl-NL" sz="1800" dirty="0" err="1" smtClean="0"/>
              <a:t>BMvaTerVvp</a:t>
            </a:r>
            <a:endParaRPr lang="nl-NL" sz="1800" dirty="0" smtClean="0"/>
          </a:p>
          <a:p>
            <a:pPr lvl="4"/>
            <a:r>
              <a:rPr lang="nl-NL" sz="1800" dirty="0" smtClean="0"/>
              <a:t>Mutaties		</a:t>
            </a:r>
            <a:r>
              <a:rPr lang="nl-NL" sz="1800" dirty="0" err="1" smtClean="0"/>
              <a:t>BMvaTerVvpIna</a:t>
            </a:r>
            <a:endParaRPr lang="nl-NL" sz="1800" dirty="0" smtClean="0"/>
          </a:p>
          <a:p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049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Snapshot RGS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605940"/>
            <a:ext cx="8210550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Bijzondere kenmerken RGS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Unieke referentiecodes:</a:t>
            </a:r>
          </a:p>
          <a:p>
            <a:pPr lvl="1"/>
            <a:r>
              <a:rPr lang="nl-NL" sz="2400" dirty="0" smtClean="0"/>
              <a:t>Volgens eenvoudige syntax </a:t>
            </a:r>
          </a:p>
          <a:p>
            <a:pPr lvl="1"/>
            <a:r>
              <a:rPr lang="nl-NL" sz="2400" dirty="0" smtClean="0"/>
              <a:t>Basis voor semantische rekenregels</a:t>
            </a:r>
          </a:p>
          <a:p>
            <a:r>
              <a:rPr lang="nl-NL" sz="2800" dirty="0" smtClean="0"/>
              <a:t>Voorbeeld-referentiegrootboekrekeningnummering </a:t>
            </a:r>
            <a:br>
              <a:rPr lang="nl-NL" sz="2800" dirty="0" smtClean="0"/>
            </a:br>
            <a:r>
              <a:rPr lang="nl-NL" sz="2800" dirty="0" smtClean="0"/>
              <a:t>gebaseerd op decimaal rekeningstelsel</a:t>
            </a:r>
          </a:p>
          <a:p>
            <a:r>
              <a:rPr lang="nl-NL" sz="2800" dirty="0" smtClean="0"/>
              <a:t>Contextafhankelijke eenduidig geformuleerde omschrijvingen</a:t>
            </a:r>
          </a:p>
          <a:p>
            <a:r>
              <a:rPr lang="nl-NL" sz="2800" dirty="0" smtClean="0"/>
              <a:t>Uitbreidbaarheid (rekeningnummer, dimensies)</a:t>
            </a:r>
          </a:p>
          <a:p>
            <a:r>
              <a:rPr lang="nl-NL" sz="2800" dirty="0" smtClean="0"/>
              <a:t>Aansluiting met </a:t>
            </a:r>
            <a:r>
              <a:rPr lang="nl-NL" sz="2800" dirty="0" err="1" smtClean="0"/>
              <a:t>AuditFile</a:t>
            </a:r>
            <a:r>
              <a:rPr lang="nl-NL" sz="2800" dirty="0" smtClean="0"/>
              <a:t> Financieel 3.2 (XAF)</a:t>
            </a:r>
          </a:p>
          <a:p>
            <a:r>
              <a:rPr lang="nl-NL" sz="2800" dirty="0" smtClean="0"/>
              <a:t>SBR-</a:t>
            </a:r>
            <a:r>
              <a:rPr lang="nl-NL" sz="2800" dirty="0" err="1" smtClean="0"/>
              <a:t>mappingvalidatie</a:t>
            </a:r>
            <a:r>
              <a:rPr lang="nl-NL" sz="2800" dirty="0" smtClean="0"/>
              <a:t> door uitvragende partijen</a:t>
            </a:r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285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de referentiecode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Referentiecode bepaalt het karakter van rekening</a:t>
            </a:r>
          </a:p>
          <a:p>
            <a:r>
              <a:rPr lang="nl-NL" sz="2800" dirty="0" smtClean="0"/>
              <a:t>Referentiecode syntax: </a:t>
            </a:r>
            <a:r>
              <a:rPr lang="nl-NL" sz="2800" dirty="0" err="1" smtClean="0"/>
              <a:t>SXxx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(</a:t>
            </a:r>
            <a:r>
              <a:rPr lang="nl-NL" sz="2800" dirty="0" err="1" smtClean="0"/>
              <a:t>Xxx</a:t>
            </a:r>
            <a:r>
              <a:rPr lang="nl-NL" sz="2800" dirty="0" smtClean="0"/>
              <a:t>)))</a:t>
            </a:r>
          </a:p>
          <a:p>
            <a:r>
              <a:rPr lang="nl-NL" sz="2800" dirty="0" smtClean="0"/>
              <a:t>Gebruik van semantische rekenregels:</a:t>
            </a:r>
          </a:p>
          <a:p>
            <a:pPr lvl="1"/>
            <a:r>
              <a:rPr lang="nl-NL" sz="2400" dirty="0" smtClean="0"/>
              <a:t>B </a:t>
            </a:r>
            <a:r>
              <a:rPr lang="nl-NL" sz="2400" dirty="0" err="1" smtClean="0"/>
              <a:t>Mva</a:t>
            </a:r>
            <a:endParaRPr lang="nl-NL" sz="2400" dirty="0" smtClean="0"/>
          </a:p>
          <a:p>
            <a:pPr lvl="1"/>
            <a:r>
              <a:rPr lang="nl-NL" sz="2400" dirty="0" smtClean="0"/>
              <a:t>B </a:t>
            </a:r>
            <a:r>
              <a:rPr lang="nl-NL" sz="2400" dirty="0" err="1" smtClean="0"/>
              <a:t>Mva</a:t>
            </a:r>
            <a:r>
              <a:rPr lang="nl-NL" sz="2400" dirty="0" smtClean="0"/>
              <a:t> ??? </a:t>
            </a:r>
            <a:r>
              <a:rPr lang="nl-NL" sz="2400" dirty="0" err="1" smtClean="0"/>
              <a:t>Vvp</a:t>
            </a:r>
            <a:r>
              <a:rPr lang="nl-NL" sz="2400" dirty="0" smtClean="0"/>
              <a:t> I??</a:t>
            </a:r>
          </a:p>
          <a:p>
            <a:pPr lvl="1"/>
            <a:r>
              <a:rPr lang="nl-NL" sz="2400" dirty="0" smtClean="0"/>
              <a:t>W </a:t>
            </a:r>
            <a:r>
              <a:rPr lang="nl-NL" sz="2400" dirty="0" err="1" smtClean="0"/>
              <a:t>Afs</a:t>
            </a:r>
            <a:r>
              <a:rPr lang="nl-NL" sz="2400" dirty="0" smtClean="0"/>
              <a:t> </a:t>
            </a:r>
            <a:r>
              <a:rPr lang="nl-NL" sz="2400" dirty="0" err="1" smtClean="0"/>
              <a:t>Owi</a:t>
            </a:r>
            <a:r>
              <a:rPr lang="nl-NL" sz="2400" dirty="0" smtClean="0"/>
              <a:t> + W </a:t>
            </a:r>
            <a:r>
              <a:rPr lang="nl-NL" sz="2400" dirty="0" err="1" smtClean="0"/>
              <a:t>Afs</a:t>
            </a:r>
            <a:r>
              <a:rPr lang="nl-NL" sz="2400" dirty="0" smtClean="0"/>
              <a:t> </a:t>
            </a:r>
            <a:r>
              <a:rPr lang="nl-NL" sz="2400" dirty="0" err="1" smtClean="0"/>
              <a:t>Owm</a:t>
            </a:r>
            <a:endParaRPr lang="nl-NL" sz="2400" dirty="0" smtClean="0"/>
          </a:p>
          <a:p>
            <a:r>
              <a:rPr lang="nl-NL" sz="2800" dirty="0" smtClean="0"/>
              <a:t>Referentie-omslagcode voor bepaalde creditsaldi</a:t>
            </a:r>
          </a:p>
          <a:p>
            <a:r>
              <a:rPr lang="nl-NL" sz="2800" dirty="0" smtClean="0"/>
              <a:t>Beheer referentiegrootboekschema:</a:t>
            </a:r>
          </a:p>
          <a:p>
            <a:pPr lvl="1"/>
            <a:r>
              <a:rPr lang="nl-NL" sz="2400" dirty="0" smtClean="0"/>
              <a:t>Referentiecodes en standaardomschrijvingen</a:t>
            </a:r>
          </a:p>
          <a:p>
            <a:pPr lvl="1"/>
            <a:r>
              <a:rPr lang="nl-NL" sz="2400" dirty="0" smtClean="0"/>
              <a:t>Referentiegrootboeknummers kunnen worden gewijzigd</a:t>
            </a:r>
          </a:p>
          <a:p>
            <a:pPr lvl="1"/>
            <a:r>
              <a:rPr lang="nl-NL" sz="2400" dirty="0" err="1" smtClean="0"/>
              <a:t>Mapping</a:t>
            </a:r>
            <a:r>
              <a:rPr lang="nl-NL" sz="2400" dirty="0" smtClean="0"/>
              <a:t> met SBR (NT en BT entrypoints)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779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Uitbreidbaar</a:t>
            </a:r>
            <a:r>
              <a:rPr lang="nl-NL" dirty="0" smtClean="0"/>
              <a:t> (extensies)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93581"/>
              </p:ext>
            </p:extLst>
          </p:nvPr>
        </p:nvGraphicFramePr>
        <p:xfrm>
          <a:off x="467544" y="1655088"/>
          <a:ext cx="8208912" cy="189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62405"/>
                <a:gridCol w="3838195"/>
              </a:tblGrid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Referentiecode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Ref.rek.nr.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Omschrijving</a:t>
                      </a:r>
                      <a:endParaRPr lang="nl-NL" dirty="0"/>
                    </a:p>
                  </a:txBody>
                  <a:tcPr/>
                </a:tc>
              </a:tr>
              <a:tr h="423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BLimKasKas.DE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100101010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 filiaal Frankfurt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BLimBanRba.DE18SPRK01…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 01… filiaal Frankfurt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BLimBanRba.DE21REIF04…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filiaal Frankfurt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BLimBanRba.DE21REIF04…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filiaal Hamburg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85025"/>
              </p:ext>
            </p:extLst>
          </p:nvPr>
        </p:nvGraphicFramePr>
        <p:xfrm>
          <a:off x="467544" y="3527296"/>
          <a:ext cx="8208912" cy="302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562405"/>
                <a:gridCol w="3838195"/>
              </a:tblGrid>
              <a:tr h="36904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r>
                        <a:rPr lang="nl-NL" dirty="0" smtClean="0"/>
                        <a:t>BLimKasKas.NL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100101020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</a:t>
                      </a:r>
                      <a:r>
                        <a:rPr lang="nl-NL" baseline="0" dirty="0" smtClean="0"/>
                        <a:t> hoofdkantoor Hengelo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BLimKasKas.NL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1001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nl-NL" dirty="0" smtClean="0"/>
                        <a:t>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</a:t>
                      </a:r>
                      <a:r>
                        <a:rPr lang="nl-NL" baseline="0" dirty="0" smtClean="0"/>
                        <a:t>sa Winkel Almelo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BLimBanRba.NL77RABO01…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Bankrekening 01… hoofdkantoor</a:t>
                      </a:r>
                      <a:endParaRPr lang="nl-NL" dirty="0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Sch</a:t>
                      </a:r>
                      <a:r>
                        <a:rPr lang="nl-NL" dirty="0" smtClean="0"/>
                        <a:t>Rba.NL77RABO04…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100201050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04… hoofdkantoor</a:t>
                      </a:r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BLimBanRba.NL77ABNA08…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100201060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Bankrekening 08… hoofdkantoor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Relatie met SBR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574259" y="1484783"/>
            <a:ext cx="7886173" cy="4911501"/>
            <a:chOff x="574259" y="1484783"/>
            <a:chExt cx="7886173" cy="4911501"/>
          </a:xfrm>
        </p:grpSpPr>
        <p:sp>
          <p:nvSpPr>
            <p:cNvPr id="142" name="Rectangle 141"/>
            <p:cNvSpPr/>
            <p:nvPr/>
          </p:nvSpPr>
          <p:spPr>
            <a:xfrm>
              <a:off x="4860032" y="1484783"/>
              <a:ext cx="3600400" cy="4911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Stroomdiagram: Kaart 7"/>
            <p:cNvSpPr/>
            <p:nvPr/>
          </p:nvSpPr>
          <p:spPr>
            <a:xfrm>
              <a:off x="574259" y="2100004"/>
              <a:ext cx="1421049" cy="90639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Bron</a:t>
              </a:r>
            </a:p>
            <a:p>
              <a:pPr algn="ctr"/>
              <a:r>
                <a:rPr lang="nl-NL" dirty="0" smtClean="0"/>
                <a:t>Document</a:t>
              </a:r>
              <a:endParaRPr lang="nl-NL" dirty="0"/>
            </a:p>
          </p:txBody>
        </p:sp>
        <p:sp>
          <p:nvSpPr>
            <p:cNvPr id="9" name="Stroomdiagram: Proces 8"/>
            <p:cNvSpPr/>
            <p:nvPr/>
          </p:nvSpPr>
          <p:spPr>
            <a:xfrm>
              <a:off x="2706638" y="2231031"/>
              <a:ext cx="1602468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Administratie</a:t>
              </a:r>
              <a:endParaRPr lang="nl-NL" dirty="0"/>
            </a:p>
          </p:txBody>
        </p:sp>
        <p:cxnSp>
          <p:nvCxnSpPr>
            <p:cNvPr id="11" name="Rechte verbindingslijn met pijl 10"/>
            <p:cNvCxnSpPr>
              <a:stCxn id="8" idx="3"/>
              <a:endCxn id="9" idx="1"/>
            </p:cNvCxnSpPr>
            <p:nvPr/>
          </p:nvCxnSpPr>
          <p:spPr>
            <a:xfrm flipV="1">
              <a:off x="1995308" y="2537355"/>
              <a:ext cx="711330" cy="15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Proces 11"/>
            <p:cNvSpPr/>
            <p:nvPr/>
          </p:nvSpPr>
          <p:spPr>
            <a:xfrm>
              <a:off x="2706638" y="4613186"/>
              <a:ext cx="1602468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Rapportage</a:t>
              </a:r>
              <a:endParaRPr lang="nl-NL" dirty="0"/>
            </a:p>
          </p:txBody>
        </p:sp>
        <p:sp>
          <p:nvSpPr>
            <p:cNvPr id="13" name="Stroomdiagram: Kaart 12"/>
            <p:cNvSpPr/>
            <p:nvPr/>
          </p:nvSpPr>
          <p:spPr>
            <a:xfrm>
              <a:off x="7303403" y="1609519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KvK</a:t>
              </a:r>
              <a:endParaRPr lang="nl-NL" dirty="0"/>
            </a:p>
          </p:txBody>
        </p:sp>
        <p:sp>
          <p:nvSpPr>
            <p:cNvPr id="14" name="Stroomdiagram: Kaart 13"/>
            <p:cNvSpPr/>
            <p:nvPr/>
          </p:nvSpPr>
          <p:spPr>
            <a:xfrm>
              <a:off x="7303403" y="2617085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BD</a:t>
              </a:r>
              <a:endParaRPr lang="nl-NL" dirty="0"/>
            </a:p>
          </p:txBody>
        </p:sp>
        <p:sp>
          <p:nvSpPr>
            <p:cNvPr id="15" name="Stroomdiagram: Kaart 14"/>
            <p:cNvSpPr/>
            <p:nvPr/>
          </p:nvSpPr>
          <p:spPr>
            <a:xfrm>
              <a:off x="7303403" y="3655232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CBS</a:t>
              </a:r>
              <a:endParaRPr lang="nl-NL" dirty="0"/>
            </a:p>
          </p:txBody>
        </p:sp>
        <p:sp>
          <p:nvSpPr>
            <p:cNvPr id="16" name="Stroomdiagram: Kaart 15"/>
            <p:cNvSpPr/>
            <p:nvPr/>
          </p:nvSpPr>
          <p:spPr>
            <a:xfrm>
              <a:off x="7303403" y="4673720"/>
              <a:ext cx="914400" cy="80467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SBR</a:t>
              </a:r>
            </a:p>
            <a:p>
              <a:pPr algn="ctr"/>
              <a:r>
                <a:rPr lang="nl-NL" dirty="0" smtClean="0"/>
                <a:t>Bank</a:t>
              </a:r>
              <a:endParaRPr lang="nl-NL" dirty="0"/>
            </a:p>
          </p:txBody>
        </p:sp>
        <p:cxnSp>
          <p:nvCxnSpPr>
            <p:cNvPr id="24" name="Rechte verbindingslijn met pijl 23"/>
            <p:cNvCxnSpPr>
              <a:stCxn id="12" idx="3"/>
              <a:endCxn id="50" idx="5"/>
            </p:cNvCxnSpPr>
            <p:nvPr/>
          </p:nvCxnSpPr>
          <p:spPr>
            <a:xfrm flipV="1">
              <a:off x="4309106" y="3062855"/>
              <a:ext cx="982717" cy="18566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/>
            <p:cNvCxnSpPr>
              <a:stCxn id="12" idx="3"/>
              <a:endCxn id="51" idx="5"/>
            </p:cNvCxnSpPr>
            <p:nvPr/>
          </p:nvCxnSpPr>
          <p:spPr>
            <a:xfrm>
              <a:off x="4309106" y="4919510"/>
              <a:ext cx="953193" cy="156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Rechte verbindingslijn 1027"/>
            <p:cNvCxnSpPr>
              <a:stCxn id="50" idx="2"/>
              <a:endCxn id="13" idx="1"/>
            </p:cNvCxnSpPr>
            <p:nvPr/>
          </p:nvCxnSpPr>
          <p:spPr>
            <a:xfrm flipV="1">
              <a:off x="6279375" y="2011855"/>
              <a:ext cx="1024028" cy="1051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Rechte verbindingslijn 1029"/>
            <p:cNvCxnSpPr>
              <a:stCxn id="50" idx="2"/>
              <a:endCxn id="14" idx="1"/>
            </p:cNvCxnSpPr>
            <p:nvPr/>
          </p:nvCxnSpPr>
          <p:spPr>
            <a:xfrm flipV="1">
              <a:off x="6279375" y="3019421"/>
              <a:ext cx="1024028" cy="4343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Rechte verbindingslijn 1031"/>
            <p:cNvCxnSpPr>
              <a:stCxn id="50" idx="2"/>
              <a:endCxn id="15" idx="1"/>
            </p:cNvCxnSpPr>
            <p:nvPr/>
          </p:nvCxnSpPr>
          <p:spPr>
            <a:xfrm>
              <a:off x="6279375" y="3062855"/>
              <a:ext cx="1024028" cy="9947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arallellogram 49"/>
            <p:cNvSpPr/>
            <p:nvPr/>
          </p:nvSpPr>
          <p:spPr>
            <a:xfrm>
              <a:off x="5177523" y="2605655"/>
              <a:ext cx="1216152" cy="914400"/>
            </a:xfrm>
            <a:prstGeom prst="parallelogram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NT</a:t>
              </a:r>
            </a:p>
            <a:p>
              <a:pPr algn="ctr"/>
              <a:r>
                <a:rPr lang="nl-NL" dirty="0" smtClean="0"/>
                <a:t>Entry</a:t>
              </a:r>
            </a:p>
            <a:p>
              <a:pPr algn="ctr"/>
              <a:r>
                <a:rPr lang="nl-NL" dirty="0" smtClean="0"/>
                <a:t>points</a:t>
              </a:r>
              <a:endParaRPr lang="nl-NL" dirty="0"/>
            </a:p>
          </p:txBody>
        </p:sp>
        <p:sp>
          <p:nvSpPr>
            <p:cNvPr id="51" name="Parallellogram 50"/>
            <p:cNvSpPr/>
            <p:nvPr/>
          </p:nvSpPr>
          <p:spPr>
            <a:xfrm>
              <a:off x="5147999" y="4618856"/>
              <a:ext cx="1216152" cy="914400"/>
            </a:xfrm>
            <a:prstGeom prst="parallelogram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BT</a:t>
              </a:r>
            </a:p>
            <a:p>
              <a:pPr algn="ctr"/>
              <a:r>
                <a:rPr lang="nl-NL" dirty="0" smtClean="0"/>
                <a:t>Entry</a:t>
              </a:r>
            </a:p>
            <a:p>
              <a:pPr algn="ctr"/>
              <a:r>
                <a:rPr lang="nl-NL" dirty="0" smtClean="0"/>
                <a:t>points</a:t>
              </a:r>
              <a:endParaRPr lang="nl-NL" dirty="0"/>
            </a:p>
          </p:txBody>
        </p:sp>
        <p:cxnSp>
          <p:nvCxnSpPr>
            <p:cNvPr id="1044" name="Rechte verbindingslijn 1043"/>
            <p:cNvCxnSpPr>
              <a:stCxn id="51" idx="2"/>
              <a:endCxn id="16" idx="1"/>
            </p:cNvCxnSpPr>
            <p:nvPr/>
          </p:nvCxnSpPr>
          <p:spPr>
            <a:xfrm>
              <a:off x="6249851" y="5076056"/>
              <a:ext cx="10535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troomdiagram: Opslag met directe toegang 53"/>
            <p:cNvSpPr/>
            <p:nvPr/>
          </p:nvSpPr>
          <p:spPr>
            <a:xfrm>
              <a:off x="698434" y="5690125"/>
              <a:ext cx="1202432" cy="6858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XAS</a:t>
              </a:r>
              <a:endParaRPr lang="nl-NL" dirty="0"/>
            </a:p>
          </p:txBody>
        </p:sp>
        <p:cxnSp>
          <p:nvCxnSpPr>
            <p:cNvPr id="56" name="Rechte verbindingslijn met pijl 55"/>
            <p:cNvCxnSpPr>
              <a:stCxn id="9" idx="2"/>
              <a:endCxn id="54" idx="0"/>
            </p:cNvCxnSpPr>
            <p:nvPr/>
          </p:nvCxnSpPr>
          <p:spPr>
            <a:xfrm flipH="1">
              <a:off x="1299650" y="2843679"/>
              <a:ext cx="2208222" cy="2846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roomdiagram: Opslag met directe toegang 120"/>
            <p:cNvSpPr/>
            <p:nvPr/>
          </p:nvSpPr>
          <p:spPr>
            <a:xfrm>
              <a:off x="698434" y="3459296"/>
              <a:ext cx="1202432" cy="685800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XAF</a:t>
              </a:r>
              <a:endParaRPr lang="nl-NL" dirty="0"/>
            </a:p>
          </p:txBody>
        </p:sp>
        <p:cxnSp>
          <p:nvCxnSpPr>
            <p:cNvPr id="1082" name="Rechte verbindingslijn met pijl 1081"/>
            <p:cNvCxnSpPr>
              <a:stCxn id="9" idx="2"/>
              <a:endCxn id="121" idx="0"/>
            </p:cNvCxnSpPr>
            <p:nvPr/>
          </p:nvCxnSpPr>
          <p:spPr>
            <a:xfrm flipH="1">
              <a:off x="1299650" y="2843679"/>
              <a:ext cx="2208222" cy="615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4907256" y="1557961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smtClean="0"/>
                <a:t>SBR</a:t>
              </a:r>
              <a:endParaRPr lang="en-US" b="1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1316652" y="2849521"/>
            <a:ext cx="3992173" cy="2846446"/>
            <a:chOff x="1299650" y="2843679"/>
            <a:chExt cx="3992173" cy="2846446"/>
          </a:xfrm>
        </p:grpSpPr>
        <p:cxnSp>
          <p:nvCxnSpPr>
            <p:cNvPr id="35" name="Rechte verbindingslijn met pijl 34"/>
            <p:cNvCxnSpPr/>
            <p:nvPr/>
          </p:nvCxnSpPr>
          <p:spPr>
            <a:xfrm>
              <a:off x="3507872" y="2843679"/>
              <a:ext cx="0" cy="1769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arallellogram 1039"/>
            <p:cNvSpPr/>
            <p:nvPr/>
          </p:nvSpPr>
          <p:spPr>
            <a:xfrm>
              <a:off x="2950453" y="3344996"/>
              <a:ext cx="1216152" cy="9144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RGS</a:t>
              </a:r>
              <a:endParaRPr lang="nl-NL" b="1" dirty="0"/>
            </a:p>
          </p:txBody>
        </p:sp>
        <p:cxnSp>
          <p:nvCxnSpPr>
            <p:cNvPr id="38" name="Rechte verbindingslijn met pijl 23"/>
            <p:cNvCxnSpPr>
              <a:stCxn id="36" idx="2"/>
            </p:cNvCxnSpPr>
            <p:nvPr/>
          </p:nvCxnSpPr>
          <p:spPr>
            <a:xfrm flipV="1">
              <a:off x="4052305" y="3062855"/>
              <a:ext cx="1239518" cy="7393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23"/>
            <p:cNvCxnSpPr>
              <a:stCxn id="36" idx="2"/>
            </p:cNvCxnSpPr>
            <p:nvPr/>
          </p:nvCxnSpPr>
          <p:spPr>
            <a:xfrm>
              <a:off x="4052305" y="3802196"/>
              <a:ext cx="1209994" cy="12738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1299650" y="4145096"/>
              <a:ext cx="0" cy="15450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>
              <a:endCxn id="36" idx="5"/>
            </p:cNvCxnSpPr>
            <p:nvPr/>
          </p:nvCxnSpPr>
          <p:spPr>
            <a:xfrm>
              <a:off x="1900866" y="3802196"/>
              <a:ext cx="11638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 flipH="1" flipV="1">
              <a:off x="1299650" y="4917610"/>
              <a:ext cx="1406988" cy="19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47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96f563becb3ae1ffb7cdf9b275ea262e688d55"/>
  <p:tag name="ISPRING_RESOURCE_PATHS_HASH_2" val="a38aba51e032edb7196b357864dfde99d12428de"/>
</p:tagLst>
</file>

<file path=ppt/theme/theme1.xml><?xml version="1.0" encoding="utf-8"?>
<a:theme xmlns:a="http://schemas.openxmlformats.org/drawingml/2006/main" name="Kantoorthema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486</Words>
  <Application>Microsoft Office PowerPoint</Application>
  <PresentationFormat>Diavoorstelling (4:3)</PresentationFormat>
  <Paragraphs>170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Tahoma</vt:lpstr>
      <vt:lpstr>Kantoorthema</vt:lpstr>
      <vt:lpstr>Referentie Grootboekschema “Van grootste gemene deler naar kleinste gemene veelvoud”</vt:lpstr>
      <vt:lpstr>Waarom een RGS?  “Een IKEA model voor verantwoording”</vt:lpstr>
      <vt:lpstr>Uitgangspunten van het RGS</vt:lpstr>
      <vt:lpstr>Wat is het RGS?</vt:lpstr>
      <vt:lpstr>Snapshot RGS</vt:lpstr>
      <vt:lpstr>Bijzondere kenmerken RGS</vt:lpstr>
      <vt:lpstr>Belang van de referentiecode</vt:lpstr>
      <vt:lpstr>Uitbreidbaar (extensies)</vt:lpstr>
      <vt:lpstr>Relatie met SBR</vt:lpstr>
      <vt:lpstr>Relatie met SBR</vt:lpstr>
      <vt:lpstr>Mapping RGS - SBR</vt:lpstr>
      <vt:lpstr>De voordelen van het RGS</vt:lpstr>
      <vt:lpstr>Meer informatie over het RGS: www.referentiegrootboekschema.nl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Referentie Grootboekschema</dc:title>
  <dc:creator>jhg.kinds@planet.nl</dc:creator>
  <cp:lastModifiedBy>Harold Kinds | SRA</cp:lastModifiedBy>
  <cp:revision>118</cp:revision>
  <dcterms:created xsi:type="dcterms:W3CDTF">2013-09-22T19:21:14Z</dcterms:created>
  <dcterms:modified xsi:type="dcterms:W3CDTF">2014-05-26T15:11:48Z</dcterms:modified>
</cp:coreProperties>
</file>